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68" r:id="rId16"/>
    <p:sldId id="271" r:id="rId17"/>
    <p:sldId id="281" r:id="rId18"/>
    <p:sldId id="269" r:id="rId19"/>
    <p:sldId id="270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2" r:id="rId28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D12D-9177-A448-E080-7F5FBC6E9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81248-1E74-F51D-B23A-48BEA9936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B15B4-256A-8B74-D20E-88ADE8D0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31646-FFBA-A9D3-6B8D-ACB31AA4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B043D-3019-8151-54A0-9041756D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9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0F25A-342A-A353-D899-4CC0C476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02963-02B5-623F-45F5-966E49324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E260-8059-059B-D580-45BB72155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11A4B-3644-EDD1-BEFE-AAD85435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01B8D-3DDE-960A-B2ED-1BB6FDB8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309337-2716-8835-6A9F-5FFCE2273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D5402-1D02-C8B8-D35D-20C9504E7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C8B71-3217-8939-6E8D-87D380AD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132DF-3C49-5E76-71A5-585F23735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3D31-5455-6E83-8177-EE63E4DC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1745-C12E-C60E-8548-D7C70A23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5275-6ED6-14A0-B1D1-D803AE4E1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3E94-5C89-7534-759D-4F4FD22B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8DE2-7B69-60B6-B08C-FE64D864D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688F2-5765-1FAD-B86D-790B6436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2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7976-6982-453C-CDD2-2F899433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A72D8-1E27-A1A6-FB33-443FC3F82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386DB-4D3C-41B7-D126-5AA6A320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28B29-6C3B-89F6-B4D8-BDF43809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24307-1957-EA07-2321-0452C199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E95B-9A0F-CAD3-03B6-2533C9B5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78F5-4F44-FD2C-E5A6-176532FAD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04CBA-7A71-4340-1557-C4A76E704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D8C50-E3CD-85C4-225F-A24C316A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255E4-A5F6-DEA5-5BB7-12926131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D1E53-9895-C098-0390-B3ADAA36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2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A92A-5979-A69A-F2B9-E89C6488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FA4FF-A9E1-45C0-8327-D87D18263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9A9CC-E651-591F-8B75-BBBA0BA6D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4EB12-DD48-7B90-64E8-7F438B2B6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E3E4F7-0060-6350-5A4B-9E410D5DF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9E61B5-A33A-69A2-A08A-827113D2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85C2F4-5C1E-357F-15ED-0F3D95EB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E447F3-366C-35CC-A9FC-EE92A343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3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829E-4FC1-4C27-2F14-B4EBC0565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46B59-D9CC-3A8C-316F-4D0FD00A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7BD6E6-716B-CADE-50BA-95659C9F8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91953-2421-9A29-816F-275A8749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4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0A5DC-FBA7-B3D5-D91E-9CFE632F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231D4-1F31-C44E-91EF-6BB2847F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02FD2-F7A1-6680-9FC9-BC9F41EB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0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E090-0B2D-9F40-BB75-53A95543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5B7C5-70D9-6F87-7300-F15563A0D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23179-24C9-41C1-4D45-D17AEFBFD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824FB-B4C4-5ECB-7717-7F3A19BA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A8A53-F254-2807-1E7F-0F7E8044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03CEC-7082-7949-2641-22D2D104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3E10-F643-E293-ACD6-5385888D0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8E79B4-87C2-BD04-D9BE-79F9E7021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6B43C-DDDA-168F-7B69-CAF6A4242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7F701-61CF-34E1-0100-591324D9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82E11-987C-7290-998D-D8D75806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69F2E-6E25-405F-B88C-21A0448F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58420D-E935-3EFE-3EE7-293A9484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82CDA-5150-9398-49EE-7C7623D08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BC58D-DD7C-422C-C3F4-D690EBD31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B637-5116-4E70-B545-BAAB384EC0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976BE-4175-0D00-B197-3C4D8ABB9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D547-1C8A-6BE6-AFD1-E5DEAF620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E43E-4872-4E2B-A4EF-7EE9B3AF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0DAF73-3F8B-0268-9CA2-40B6C2E5A71C}"/>
              </a:ext>
            </a:extLst>
          </p:cNvPr>
          <p:cNvSpPr/>
          <p:nvPr/>
        </p:nvSpPr>
        <p:spPr>
          <a:xfrm>
            <a:off x="2817795" y="380889"/>
            <a:ext cx="655641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Early Colonization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Part 6-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 England Colonies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AF86D-92E0-6E33-ACE3-05B117A17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33" y="3429000"/>
            <a:ext cx="5705475" cy="3152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1D54E2-1055-B29D-BCC7-3B479641E795}"/>
              </a:ext>
            </a:extLst>
          </p:cNvPr>
          <p:cNvSpPr/>
          <p:nvPr/>
        </p:nvSpPr>
        <p:spPr>
          <a:xfrm>
            <a:off x="3112633" y="4820194"/>
            <a:ext cx="2870156" cy="862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88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126274" y="258901"/>
            <a:ext cx="11939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Puritan </a:t>
            </a:r>
            <a:r>
              <a:rPr lang="en-US" sz="4000" u="sng" dirty="0">
                <a:latin typeface="Bookman Old Style" panose="02050604050505020204" pitchFamily="18" charset="0"/>
              </a:rPr>
              <a:t>congregations</a:t>
            </a:r>
            <a:r>
              <a:rPr lang="en-US" sz="4000" dirty="0">
                <a:latin typeface="Bookman Old Style" panose="02050604050505020204" pitchFamily="18" charset="0"/>
              </a:rPr>
              <a:t> (a group of people who belong to the same church) set up their own towns.  Each town was built around an open area called a </a:t>
            </a:r>
            <a:r>
              <a:rPr lang="en-US" sz="4000" u="sng" dirty="0">
                <a:latin typeface="Bookman Old Style" panose="02050604050505020204" pitchFamily="18" charset="0"/>
              </a:rPr>
              <a:t>common</a:t>
            </a:r>
            <a:r>
              <a:rPr lang="en-US" sz="4000" dirty="0">
                <a:latin typeface="Bookman Old Style" panose="02050604050505020204" pitchFamily="18" charset="0"/>
              </a:rPr>
              <a:t>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0EEC6-F336-5B6B-6E6C-74A0E22A4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026" y="2782450"/>
            <a:ext cx="68389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126275" y="258901"/>
            <a:ext cx="596972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most important building in these towns was the </a:t>
            </a:r>
            <a:r>
              <a:rPr lang="en-US" sz="4000" u="sng" dirty="0">
                <a:latin typeface="Bookman Old Style" panose="02050604050505020204" pitchFamily="18" charset="0"/>
              </a:rPr>
              <a:t>meetinghouse</a:t>
            </a:r>
            <a:r>
              <a:rPr lang="en-US" sz="4000" dirty="0">
                <a:latin typeface="Bookman Old Style" panose="02050604050505020204" pitchFamily="18" charset="0"/>
              </a:rPr>
              <a:t>.  This is where the townspeople had church services and town meetings where decisions for the </a:t>
            </a:r>
            <a:r>
              <a:rPr lang="en-US" sz="4000" u="sng" dirty="0">
                <a:latin typeface="Bookman Old Style" panose="02050604050505020204" pitchFamily="18" charset="0"/>
              </a:rPr>
              <a:t>community</a:t>
            </a:r>
            <a:r>
              <a:rPr lang="en-US" sz="4000" dirty="0">
                <a:latin typeface="Bookman Old Style" panose="02050604050505020204" pitchFamily="18" charset="0"/>
              </a:rPr>
              <a:t> were made.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39881-5459-A1DB-3250-79A8879F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494" y="1254666"/>
            <a:ext cx="5802571" cy="43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99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126273" y="152780"/>
            <a:ext cx="119394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Puritans were very strict.  Everyone had to go to church and learn about the </a:t>
            </a:r>
            <a:r>
              <a:rPr lang="en-US" sz="4000" u="sng" dirty="0">
                <a:latin typeface="Bookman Old Style" panose="02050604050505020204" pitchFamily="18" charset="0"/>
              </a:rPr>
              <a:t>“New England Way”</a:t>
            </a:r>
            <a:r>
              <a:rPr lang="en-US" sz="4000" dirty="0">
                <a:latin typeface="Bookman Old Style" panose="02050604050505020204" pitchFamily="18" charset="0"/>
              </a:rPr>
              <a:t>.  This was a term used to describe the society they were trying to build emphasizing duty, </a:t>
            </a:r>
            <a:r>
              <a:rPr lang="en-US" sz="4000" u="sng" dirty="0">
                <a:latin typeface="Bookman Old Style" panose="02050604050505020204" pitchFamily="18" charset="0"/>
              </a:rPr>
              <a:t>godliness</a:t>
            </a:r>
            <a:r>
              <a:rPr lang="en-US" sz="4000" dirty="0">
                <a:latin typeface="Bookman Old Style" panose="02050604050505020204" pitchFamily="18" charset="0"/>
              </a:rPr>
              <a:t>, hard work, and </a:t>
            </a:r>
            <a:r>
              <a:rPr lang="en-US" sz="4000" u="sng" dirty="0">
                <a:latin typeface="Bookman Old Style" panose="02050604050505020204" pitchFamily="18" charset="0"/>
              </a:rPr>
              <a:t>honesty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8C31C-05A5-4331-D545-658A230A9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725" y="3466191"/>
            <a:ext cx="5646549" cy="328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0" y="213067"/>
            <a:ext cx="12065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“New England Way” was dependent on reading the </a:t>
            </a:r>
            <a:r>
              <a:rPr lang="en-US" sz="4000" u="sng" dirty="0">
                <a:latin typeface="Bookman Old Style" panose="02050604050505020204" pitchFamily="18" charset="0"/>
              </a:rPr>
              <a:t>Bible</a:t>
            </a:r>
            <a:r>
              <a:rPr lang="en-US" sz="4000" dirty="0">
                <a:latin typeface="Bookman Old Style" panose="02050604050505020204" pitchFamily="18" charset="0"/>
              </a:rPr>
              <a:t> which led to an emphasis on education and </a:t>
            </a:r>
            <a:r>
              <a:rPr lang="en-US" sz="4000" u="sng" dirty="0">
                <a:latin typeface="Bookman Old Style" panose="02050604050505020204" pitchFamily="18" charset="0"/>
              </a:rPr>
              <a:t>literacy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5DCD9-150D-15DA-52E8-4086D2EE5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238" y="2263433"/>
            <a:ext cx="61912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69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43F937-F3E7-1AC9-7458-E7D69E06D139}"/>
              </a:ext>
            </a:extLst>
          </p:cNvPr>
          <p:cNvSpPr txBox="1"/>
          <p:nvPr/>
        </p:nvSpPr>
        <p:spPr>
          <a:xfrm>
            <a:off x="722996" y="3811012"/>
            <a:ext cx="42127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The Boston Latin School was established in 1635 and is the oldest public school in the U.S.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F9DC7-B522-85EC-9972-A82460991AF3}"/>
              </a:ext>
            </a:extLst>
          </p:cNvPr>
          <p:cNvSpPr txBox="1"/>
          <p:nvPr/>
        </p:nvSpPr>
        <p:spPr>
          <a:xfrm>
            <a:off x="6754456" y="631101"/>
            <a:ext cx="47331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Harvard College was founded in 1636 to train ministers.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2C3F0-DEEF-D5AF-C470-B669DDB2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66" y="290955"/>
            <a:ext cx="5261268" cy="3308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399DA-4A78-C063-E1C6-A00F916A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07" y="2200761"/>
            <a:ext cx="5790609" cy="389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43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547681" y="844657"/>
            <a:ext cx="43383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Massachusetts </a:t>
            </a:r>
            <a:r>
              <a:rPr lang="en-US" sz="4000" u="sng" dirty="0">
                <a:latin typeface="Bookman Old Style" panose="02050604050505020204" pitchFamily="18" charset="0"/>
              </a:rPr>
              <a:t>Puritans</a:t>
            </a:r>
            <a:r>
              <a:rPr lang="en-US" sz="4000" dirty="0">
                <a:latin typeface="Bookman Old Style" panose="02050604050505020204" pitchFamily="18" charset="0"/>
              </a:rPr>
              <a:t> continued to spread out and build </a:t>
            </a:r>
            <a:r>
              <a:rPr lang="en-US" sz="4000" u="sng" dirty="0">
                <a:latin typeface="Bookman Old Style" panose="02050604050505020204" pitchFamily="18" charset="0"/>
              </a:rPr>
              <a:t>towns</a:t>
            </a:r>
            <a:r>
              <a:rPr lang="en-US" sz="4000" dirty="0">
                <a:latin typeface="Bookman Old Style" panose="02050604050505020204" pitchFamily="18" charset="0"/>
              </a:rPr>
              <a:t> farther and farther from Boston.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1603B-7F85-66DA-1C2F-0F90F0547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58" y="844657"/>
            <a:ext cx="6262061" cy="51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1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-123986" y="305068"/>
            <a:ext cx="120657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Thomas Hooker was looking to move his </a:t>
            </a:r>
            <a:r>
              <a:rPr lang="en-US" sz="4000" u="sng" dirty="0">
                <a:latin typeface="Bookman Old Style" panose="02050604050505020204" pitchFamily="18" charset="0"/>
              </a:rPr>
              <a:t>congregation</a:t>
            </a:r>
            <a:r>
              <a:rPr lang="en-US" sz="4000" dirty="0">
                <a:latin typeface="Bookman Old Style" panose="02050604050505020204" pitchFamily="18" charset="0"/>
              </a:rPr>
              <a:t> out of Massachusetts because he was looking for religious </a:t>
            </a:r>
            <a:r>
              <a:rPr lang="en-US" sz="4000" u="sng" dirty="0">
                <a:latin typeface="Bookman Old Style" panose="02050604050505020204" pitchFamily="18" charset="0"/>
              </a:rPr>
              <a:t>freedom</a:t>
            </a:r>
            <a:r>
              <a:rPr lang="en-US" sz="4000" dirty="0">
                <a:latin typeface="Bookman Old Style" panose="02050604050505020204" pitchFamily="18" charset="0"/>
              </a:rPr>
              <a:t> from the strictness of the </a:t>
            </a:r>
            <a:r>
              <a:rPr lang="en-US" sz="4000" u="sng" dirty="0">
                <a:latin typeface="Bookman Old Style" panose="02050604050505020204" pitchFamily="18" charset="0"/>
              </a:rPr>
              <a:t>Puritans</a:t>
            </a:r>
            <a:r>
              <a:rPr lang="en-US" sz="4000" dirty="0">
                <a:latin typeface="Bookman Old Style" panose="02050604050505020204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045BB-067C-2CED-08B6-347D7A6B2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12" y="2859613"/>
            <a:ext cx="73437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87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CE8D44-FCA6-367A-0EF6-D7F392E6C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882" y="0"/>
            <a:ext cx="6034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56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0" y="305068"/>
            <a:ext cx="120657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Thomas Hooker and his congregation moved to the </a:t>
            </a:r>
            <a:r>
              <a:rPr lang="en-US" sz="4000" u="sng" dirty="0">
                <a:latin typeface="Bookman Old Style" panose="02050604050505020204" pitchFamily="18" charset="0"/>
              </a:rPr>
              <a:t>Connecticut</a:t>
            </a:r>
            <a:r>
              <a:rPr lang="en-US" sz="4000" dirty="0">
                <a:latin typeface="Bookman Old Style" panose="02050604050505020204" pitchFamily="18" charset="0"/>
              </a:rPr>
              <a:t> Valley in 1636.  In </a:t>
            </a:r>
            <a:r>
              <a:rPr lang="en-US" sz="4000" u="sng" dirty="0">
                <a:latin typeface="Bookman Old Style" panose="02050604050505020204" pitchFamily="18" charset="0"/>
              </a:rPr>
              <a:t>1639</a:t>
            </a:r>
            <a:r>
              <a:rPr lang="en-US" sz="4000" dirty="0">
                <a:latin typeface="Bookman Old Style" panose="02050604050505020204" pitchFamily="18" charset="0"/>
              </a:rPr>
              <a:t> the Fundamental Orders of Connecticut were adopted, forming the </a:t>
            </a:r>
            <a:r>
              <a:rPr lang="en-US" sz="4000" u="sng" dirty="0">
                <a:latin typeface="Bookman Old Style" panose="02050604050505020204" pitchFamily="18" charset="0"/>
              </a:rPr>
              <a:t>colony</a:t>
            </a:r>
            <a:r>
              <a:rPr lang="en-US" sz="4000" dirty="0">
                <a:latin typeface="Bookman Old Style" panose="02050604050505020204" pitchFamily="18" charset="0"/>
              </a:rPr>
              <a:t> of Connecticut.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F61A5-3744-6F3F-BED5-E0B736AA1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071" y="2859613"/>
            <a:ext cx="7163850" cy="37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4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5904854" y="305068"/>
            <a:ext cx="61608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Fundamental Orders of Connecticut was a set of </a:t>
            </a:r>
            <a:r>
              <a:rPr lang="en-US" sz="4000" u="sng" dirty="0">
                <a:latin typeface="Bookman Old Style" panose="02050604050505020204" pitchFamily="18" charset="0"/>
              </a:rPr>
              <a:t>laws</a:t>
            </a:r>
            <a:r>
              <a:rPr lang="en-US" sz="4000" dirty="0">
                <a:latin typeface="Bookman Old Style" panose="02050604050505020204" pitchFamily="18" charset="0"/>
              </a:rPr>
              <a:t> that is often referred to as the first Constitution in America.  It gave its citizens many </a:t>
            </a:r>
            <a:r>
              <a:rPr lang="en-US" sz="4000" u="sng" dirty="0">
                <a:latin typeface="Bookman Old Style" panose="02050604050505020204" pitchFamily="18" charset="0"/>
              </a:rPr>
              <a:t>rights</a:t>
            </a:r>
            <a:r>
              <a:rPr lang="en-US" sz="4000" dirty="0">
                <a:latin typeface="Bookman Old Style" panose="02050604050505020204" pitchFamily="18" charset="0"/>
              </a:rPr>
              <a:t> and </a:t>
            </a:r>
            <a:r>
              <a:rPr lang="en-US" sz="4000" u="sng" dirty="0">
                <a:latin typeface="Bookman Old Style" panose="02050604050505020204" pitchFamily="18" charset="0"/>
              </a:rPr>
              <a:t>freedoms</a:t>
            </a:r>
            <a:r>
              <a:rPr lang="en-US" sz="4000" dirty="0">
                <a:latin typeface="Bookman Old Style" panose="02050604050505020204" pitchFamily="18" charset="0"/>
              </a:rPr>
              <a:t> that we have today in the United States.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A8C1A7-F2BB-758C-5C0D-CAA99D752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46" y="0"/>
            <a:ext cx="4614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2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901412-9FE9-470D-B401-6070F937F1FE}"/>
              </a:ext>
            </a:extLst>
          </p:cNvPr>
          <p:cNvSpPr/>
          <p:nvPr/>
        </p:nvSpPr>
        <p:spPr>
          <a:xfrm>
            <a:off x="3976827" y="433140"/>
            <a:ext cx="3820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Brain Starter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E702A-26C7-8CAB-8333-43E30F35E0C0}"/>
              </a:ext>
            </a:extLst>
          </p:cNvPr>
          <p:cNvSpPr txBox="1"/>
          <p:nvPr/>
        </p:nvSpPr>
        <p:spPr>
          <a:xfrm>
            <a:off x="315685" y="1662073"/>
            <a:ext cx="11560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What are some reasons that would cause you to move far away to a different area?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75E30-BAC0-956A-8BD8-3811C0AA0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748" y="3173549"/>
            <a:ext cx="5100501" cy="34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02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0" y="305068"/>
            <a:ext cx="12065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Other </a:t>
            </a:r>
            <a:r>
              <a:rPr lang="en-US" sz="4000" u="sng" dirty="0">
                <a:latin typeface="Bookman Old Style" panose="02050604050505020204" pitchFamily="18" charset="0"/>
              </a:rPr>
              <a:t>dissenters</a:t>
            </a:r>
            <a:r>
              <a:rPr lang="en-US" sz="4000" dirty="0">
                <a:latin typeface="Bookman Old Style" panose="02050604050505020204" pitchFamily="18" charset="0"/>
              </a:rPr>
              <a:t> (someone who challenged the views of Church or society) became very well-known.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A2201-3E4A-F638-5A62-393B12DBB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875" y="2244060"/>
            <a:ext cx="6137975" cy="440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33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0" y="305068"/>
            <a:ext cx="120657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Bookman Old Style" panose="02050604050505020204" pitchFamily="18" charset="0"/>
              </a:rPr>
              <a:t>Roger Williams</a:t>
            </a:r>
            <a:r>
              <a:rPr lang="en-US" sz="4000" dirty="0">
                <a:latin typeface="Bookman Old Style" panose="02050604050505020204" pitchFamily="18" charset="0"/>
              </a:rPr>
              <a:t>, a minister from the town of Salem, Massachusetts, was expelled for his views.  He believed that the </a:t>
            </a:r>
            <a:r>
              <a:rPr lang="en-US" sz="4000" u="sng" dirty="0">
                <a:latin typeface="Bookman Old Style" panose="02050604050505020204" pitchFamily="18" charset="0"/>
              </a:rPr>
              <a:t>king</a:t>
            </a:r>
            <a:r>
              <a:rPr lang="en-US" sz="4000" dirty="0">
                <a:latin typeface="Bookman Old Style" panose="02050604050505020204" pitchFamily="18" charset="0"/>
              </a:rPr>
              <a:t> had no right to give away the Native Americans’ land.  He also felt that the </a:t>
            </a:r>
            <a:r>
              <a:rPr lang="en-US" sz="4000" u="sng" dirty="0">
                <a:latin typeface="Bookman Old Style" panose="02050604050505020204" pitchFamily="18" charset="0"/>
              </a:rPr>
              <a:t>government</a:t>
            </a:r>
            <a:r>
              <a:rPr lang="en-US" sz="4000" dirty="0">
                <a:latin typeface="Bookman Old Style" panose="02050604050505020204" pitchFamily="18" charset="0"/>
              </a:rPr>
              <a:t> should have no power over religious matters.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5AC56-17F6-6754-AF5B-6537EECB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104" y="4090720"/>
            <a:ext cx="3605791" cy="27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0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0" y="196580"/>
            <a:ext cx="12065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With a group of supporters, Williams ended up starting the colony of </a:t>
            </a:r>
            <a:r>
              <a:rPr lang="en-US" sz="4000" u="sng" dirty="0">
                <a:latin typeface="Bookman Old Style" panose="02050604050505020204" pitchFamily="18" charset="0"/>
              </a:rPr>
              <a:t>Rhode Island </a:t>
            </a:r>
            <a:r>
              <a:rPr lang="en-US" sz="4000" dirty="0">
                <a:latin typeface="Bookman Old Style" panose="02050604050505020204" pitchFamily="18" charset="0"/>
              </a:rPr>
              <a:t>in 1636.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E2ACF-9BF3-A113-F275-EB51BA9FD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21" y="1520019"/>
            <a:ext cx="5797664" cy="52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3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0" y="305068"/>
            <a:ext cx="120657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Bookman Old Style" panose="02050604050505020204" pitchFamily="18" charset="0"/>
              </a:rPr>
              <a:t>Anne Hutchinson </a:t>
            </a:r>
            <a:r>
              <a:rPr lang="en-US" sz="4000" dirty="0">
                <a:latin typeface="Bookman Old Style" panose="02050604050505020204" pitchFamily="18" charset="0"/>
              </a:rPr>
              <a:t>was another famous dissenter.  She was </a:t>
            </a:r>
            <a:r>
              <a:rPr lang="en-US" sz="4000" u="sng" dirty="0">
                <a:latin typeface="Bookman Old Style" panose="02050604050505020204" pitchFamily="18" charset="0"/>
              </a:rPr>
              <a:t>banished</a:t>
            </a:r>
            <a:r>
              <a:rPr lang="en-US" sz="4000" dirty="0">
                <a:latin typeface="Bookman Old Style" panose="02050604050505020204" pitchFamily="18" charset="0"/>
              </a:rPr>
              <a:t> for her views in 1638.  She went to Rhode Island along with a group of her followers.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A387C-F6C3-CE63-2124-AE6D9C95A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637" y="2859613"/>
            <a:ext cx="3870452" cy="38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20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0" y="66553"/>
            <a:ext cx="120657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Bookman Old Style" panose="02050604050505020204" pitchFamily="18" charset="0"/>
              </a:rPr>
              <a:t>Quakers</a:t>
            </a:r>
            <a:r>
              <a:rPr lang="en-US" sz="4000" dirty="0">
                <a:latin typeface="Bookman Old Style" panose="02050604050505020204" pitchFamily="18" charset="0"/>
              </a:rPr>
              <a:t> were another religious group that were </a:t>
            </a:r>
            <a:r>
              <a:rPr lang="en-US" sz="4000" u="sng" dirty="0">
                <a:latin typeface="Bookman Old Style" panose="02050604050505020204" pitchFamily="18" charset="0"/>
              </a:rPr>
              <a:t>persecuted</a:t>
            </a:r>
            <a:r>
              <a:rPr lang="en-US" sz="4000" dirty="0">
                <a:latin typeface="Bookman Old Style" panose="02050604050505020204" pitchFamily="18" charset="0"/>
              </a:rPr>
              <a:t> in England and then in Massachusetts when they came to America seeking religious </a:t>
            </a:r>
            <a:r>
              <a:rPr lang="en-US" sz="4000" u="sng" dirty="0">
                <a:latin typeface="Bookman Old Style" panose="02050604050505020204" pitchFamily="18" charset="0"/>
              </a:rPr>
              <a:t>freedom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196C0-C900-B0A0-2129-FD3D75C09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622" y="2667592"/>
            <a:ext cx="5897751" cy="39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39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500336" y="258901"/>
            <a:ext cx="6477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It got so </a:t>
            </a:r>
            <a:r>
              <a:rPr lang="en-US" sz="4000" u="sng" dirty="0">
                <a:latin typeface="Bookman Old Style" panose="02050604050505020204" pitchFamily="18" charset="0"/>
              </a:rPr>
              <a:t>bad</a:t>
            </a:r>
            <a:r>
              <a:rPr lang="en-US" sz="4000" dirty="0">
                <a:latin typeface="Bookman Old Style" panose="02050604050505020204" pitchFamily="18" charset="0"/>
              </a:rPr>
              <a:t> for the Quakers that the king had to step in to stop the </a:t>
            </a:r>
            <a:r>
              <a:rPr lang="en-US" sz="4000" u="sng" dirty="0">
                <a:latin typeface="Bookman Old Style" panose="02050604050505020204" pitchFamily="18" charset="0"/>
              </a:rPr>
              <a:t>treatment</a:t>
            </a:r>
            <a:r>
              <a:rPr lang="en-US" sz="4000" dirty="0">
                <a:latin typeface="Bookman Old Style" panose="02050604050505020204" pitchFamily="18" charset="0"/>
              </a:rPr>
              <a:t> of the Quakers.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EF047-A284-4314-32E6-4199561AA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966" y="97456"/>
            <a:ext cx="3757855" cy="3331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3AB28-1DF5-199B-61D2-D28ACA7F2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284"/>
          <a:stretch/>
        </p:blipFill>
        <p:spPr>
          <a:xfrm>
            <a:off x="338541" y="3390549"/>
            <a:ext cx="5799918" cy="3331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1D55B-9F2B-D2D2-ED04-633898577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307" y="3254644"/>
            <a:ext cx="4762144" cy="3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6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955C5-920F-5977-2D8F-7F36A952C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86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171995" y="696841"/>
            <a:ext cx="5079273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Bookman Old Style" panose="02050604050505020204" pitchFamily="18" charset="0"/>
              </a:rPr>
              <a:t>In </a:t>
            </a:r>
            <a:r>
              <a:rPr lang="en-US" sz="3400" u="sng" dirty="0">
                <a:latin typeface="Bookman Old Style" panose="02050604050505020204" pitchFamily="18" charset="0"/>
              </a:rPr>
              <a:t>1691</a:t>
            </a:r>
            <a:r>
              <a:rPr lang="en-US" sz="3400" dirty="0">
                <a:latin typeface="Bookman Old Style" panose="02050604050505020204" pitchFamily="18" charset="0"/>
              </a:rPr>
              <a:t>, the Puritan commonwealth came to an end.  The king forced a new </a:t>
            </a:r>
            <a:r>
              <a:rPr lang="en-US" sz="3400" u="sng" dirty="0">
                <a:latin typeface="Bookman Old Style" panose="02050604050505020204" pitchFamily="18" charset="0"/>
              </a:rPr>
              <a:t>charter</a:t>
            </a:r>
            <a:r>
              <a:rPr lang="en-US" sz="3400" dirty="0">
                <a:latin typeface="Bookman Old Style" panose="02050604050505020204" pitchFamily="18" charset="0"/>
              </a:rPr>
              <a:t> on Massachusetts which took away much power of the Puritans.  The </a:t>
            </a:r>
            <a:r>
              <a:rPr lang="en-US" sz="3400" u="sng" dirty="0">
                <a:latin typeface="Bookman Old Style" panose="02050604050505020204" pitchFamily="18" charset="0"/>
              </a:rPr>
              <a:t>king</a:t>
            </a:r>
            <a:r>
              <a:rPr lang="en-US" sz="3400" dirty="0">
                <a:latin typeface="Bookman Old Style" panose="02050604050505020204" pitchFamily="18" charset="0"/>
              </a:rPr>
              <a:t> now chose the governor and the right to vote was tied to land </a:t>
            </a:r>
            <a:r>
              <a:rPr lang="en-US" sz="3400" u="sng" dirty="0">
                <a:latin typeface="Bookman Old Style" panose="02050604050505020204" pitchFamily="18" charset="0"/>
              </a:rPr>
              <a:t>ownership</a:t>
            </a:r>
            <a:r>
              <a:rPr lang="en-US" sz="3400" dirty="0">
                <a:latin typeface="Bookman Old Style" panose="02050604050505020204" pitchFamily="18" charset="0"/>
              </a:rPr>
              <a:t>, not church membership.</a:t>
            </a:r>
          </a:p>
        </p:txBody>
      </p:sp>
    </p:spTree>
    <p:extLst>
      <p:ext uri="{BB962C8B-B14F-4D97-AF65-F5344CB8AC3E}">
        <p14:creationId xmlns:p14="http://schemas.microsoft.com/office/powerpoint/2010/main" val="2046140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394EC9-9785-755E-D1D0-5E4A93A6F511}"/>
              </a:ext>
            </a:extLst>
          </p:cNvPr>
          <p:cNvSpPr/>
          <p:nvPr/>
        </p:nvSpPr>
        <p:spPr>
          <a:xfrm>
            <a:off x="2992910" y="459265"/>
            <a:ext cx="6441315" cy="144655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Exit 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E6E09-8384-4F5B-DE69-0C6CE8988565}"/>
              </a:ext>
            </a:extLst>
          </p:cNvPr>
          <p:cNvSpPr txBox="1"/>
          <p:nvPr/>
        </p:nvSpPr>
        <p:spPr>
          <a:xfrm>
            <a:off x="100149" y="2233749"/>
            <a:ext cx="1170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Why do you think the Puritans, who were persecuted for their religious beliefs, persecute others who challenged their views?</a:t>
            </a:r>
          </a:p>
        </p:txBody>
      </p:sp>
    </p:spTree>
    <p:extLst>
      <p:ext uri="{BB962C8B-B14F-4D97-AF65-F5344CB8AC3E}">
        <p14:creationId xmlns:p14="http://schemas.microsoft.com/office/powerpoint/2010/main" val="313833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252549" y="326571"/>
            <a:ext cx="11939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While exploring in 1614, </a:t>
            </a:r>
            <a:r>
              <a:rPr lang="en-US" sz="4000" u="sng" dirty="0">
                <a:latin typeface="Bookman Old Style" panose="02050604050505020204" pitchFamily="18" charset="0"/>
              </a:rPr>
              <a:t>John Smith </a:t>
            </a:r>
            <a:r>
              <a:rPr lang="en-US" sz="4000" dirty="0">
                <a:latin typeface="Bookman Old Style" panose="02050604050505020204" pitchFamily="18" charset="0"/>
              </a:rPr>
              <a:t>named the region of what is today the northeastern part of the U.S. </a:t>
            </a:r>
            <a:r>
              <a:rPr lang="en-US" sz="4000" u="sng" dirty="0">
                <a:latin typeface="Bookman Old Style" panose="02050604050505020204" pitchFamily="18" charset="0"/>
              </a:rPr>
              <a:t>New England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6C8BD-4838-7EB0-CC85-6BDF753B9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091" y="2584050"/>
            <a:ext cx="5964435" cy="40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4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130629" y="431074"/>
            <a:ext cx="11939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In </a:t>
            </a:r>
            <a:r>
              <a:rPr lang="en-US" sz="4000" u="sng" dirty="0">
                <a:latin typeface="Bookman Old Style" panose="02050604050505020204" pitchFamily="18" charset="0"/>
              </a:rPr>
              <a:t>1620</a:t>
            </a:r>
            <a:r>
              <a:rPr lang="en-US" sz="4000" dirty="0">
                <a:latin typeface="Bookman Old Style" panose="02050604050505020204" pitchFamily="18" charset="0"/>
              </a:rPr>
              <a:t>, Separatists from England formed the Plymouth colony near </a:t>
            </a:r>
            <a:r>
              <a:rPr lang="en-US" sz="4000" u="sng" dirty="0">
                <a:latin typeface="Bookman Old Style" panose="02050604050505020204" pitchFamily="18" charset="0"/>
              </a:rPr>
              <a:t>Cape Cod </a:t>
            </a:r>
            <a:r>
              <a:rPr lang="en-US" sz="4000" dirty="0">
                <a:latin typeface="Bookman Old Style" panose="02050604050505020204" pitchFamily="18" charset="0"/>
              </a:rPr>
              <a:t>in present day Massachusetts.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16696-0392-0070-58A9-E4A42D3C2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60" y="2382297"/>
            <a:ext cx="8021479" cy="421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4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126274" y="258901"/>
            <a:ext cx="119394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During the 1620s many Puritans were unhappy with life in England because they did not agree with the </a:t>
            </a:r>
            <a:r>
              <a:rPr lang="en-US" sz="4000" u="sng" dirty="0">
                <a:latin typeface="Bookman Old Style" panose="02050604050505020204" pitchFamily="18" charset="0"/>
              </a:rPr>
              <a:t>Church of England</a:t>
            </a:r>
            <a:r>
              <a:rPr lang="en-US" sz="4000" dirty="0">
                <a:latin typeface="Bookman Old Style" panose="02050604050505020204" pitchFamily="18" charset="0"/>
              </a:rPr>
              <a:t> and </a:t>
            </a:r>
            <a:r>
              <a:rPr lang="en-US" sz="4000" u="sng" dirty="0">
                <a:latin typeface="Bookman Old Style" panose="02050604050505020204" pitchFamily="18" charset="0"/>
              </a:rPr>
              <a:t>King Charles I </a:t>
            </a:r>
            <a:r>
              <a:rPr lang="en-US" sz="4000" dirty="0">
                <a:latin typeface="Bookman Old Style" panose="02050604050505020204" pitchFamily="18" charset="0"/>
              </a:rPr>
              <a:t>insistence of everyone worshipping the same way.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325A7-09CB-7D50-EC35-02369206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21" y="3601173"/>
            <a:ext cx="4763812" cy="317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D91F3-269D-2D0D-3003-3C9D5596A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6" r="16230"/>
          <a:stretch/>
        </p:blipFill>
        <p:spPr>
          <a:xfrm>
            <a:off x="7144719" y="3558814"/>
            <a:ext cx="4181642" cy="32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3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126274" y="260592"/>
            <a:ext cx="11939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In </a:t>
            </a:r>
            <a:r>
              <a:rPr lang="en-US" sz="4000" u="sng" dirty="0">
                <a:latin typeface="Bookman Old Style" panose="02050604050505020204" pitchFamily="18" charset="0"/>
              </a:rPr>
              <a:t>1629</a:t>
            </a:r>
            <a:r>
              <a:rPr lang="en-US" sz="4000" dirty="0">
                <a:latin typeface="Bookman Old Style" panose="02050604050505020204" pitchFamily="18" charset="0"/>
              </a:rPr>
              <a:t> the Massachusetts Bay Company was given a charter to settle land in </a:t>
            </a:r>
            <a:r>
              <a:rPr lang="en-US" sz="4000" u="sng" dirty="0">
                <a:latin typeface="Bookman Old Style" panose="02050604050505020204" pitchFamily="18" charset="0"/>
              </a:rPr>
              <a:t>New England</a:t>
            </a:r>
            <a:r>
              <a:rPr lang="en-US" sz="4000" dirty="0">
                <a:latin typeface="Bookman Old Style" panose="02050604050505020204" pitchFamily="18" charset="0"/>
              </a:rPr>
              <a:t>.  Many </a:t>
            </a:r>
            <a:r>
              <a:rPr lang="en-US" sz="4000" u="sng" dirty="0">
                <a:latin typeface="Bookman Old Style" panose="02050604050505020204" pitchFamily="18" charset="0"/>
              </a:rPr>
              <a:t>Puritans</a:t>
            </a:r>
            <a:r>
              <a:rPr lang="en-US" sz="4000" dirty="0">
                <a:latin typeface="Bookman Old Style" panose="02050604050505020204" pitchFamily="18" charset="0"/>
              </a:rPr>
              <a:t> saw this as a way to form a community based on their ideals.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6E566-E62E-7BE5-E1E3-91ED5E0D5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493" y="2815137"/>
            <a:ext cx="5241011" cy="384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79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130629" y="431074"/>
            <a:ext cx="119394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In 1630, </a:t>
            </a:r>
            <a:r>
              <a:rPr lang="en-US" sz="4000" u="sng" dirty="0">
                <a:latin typeface="Bookman Old Style" panose="02050604050505020204" pitchFamily="18" charset="0"/>
              </a:rPr>
              <a:t>700</a:t>
            </a:r>
            <a:r>
              <a:rPr lang="en-US" sz="4000" dirty="0">
                <a:latin typeface="Bookman Old Style" panose="02050604050505020204" pitchFamily="18" charset="0"/>
              </a:rPr>
              <a:t> emigrants, mostly Puritans, left Europe for the new Massachusetts Bay Colony. They formed the town of </a:t>
            </a:r>
            <a:r>
              <a:rPr lang="en-US" sz="4000" u="sng" dirty="0">
                <a:latin typeface="Bookman Old Style" panose="02050604050505020204" pitchFamily="18" charset="0"/>
              </a:rPr>
              <a:t>Boston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An </a:t>
            </a:r>
            <a:r>
              <a:rPr lang="en-US" sz="4000" u="sng" dirty="0">
                <a:latin typeface="Bookman Old Style" panose="02050604050505020204" pitchFamily="18" charset="0"/>
              </a:rPr>
              <a:t>emigrant</a:t>
            </a:r>
            <a:r>
              <a:rPr lang="en-US" sz="4000" dirty="0">
                <a:latin typeface="Bookman Old Style" panose="02050604050505020204" pitchFamily="18" charset="0"/>
              </a:rPr>
              <a:t> is a person who leaves one place for another.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FF7F9-28B5-920F-28D3-8E1E2887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916" y="2417390"/>
            <a:ext cx="4417663" cy="29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1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5814153" y="305068"/>
            <a:ext cx="637784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Bookman Old Style" panose="02050604050505020204" pitchFamily="18" charset="0"/>
              </a:rPr>
              <a:t>John Winthrop </a:t>
            </a:r>
            <a:r>
              <a:rPr lang="en-US" sz="4000" dirty="0">
                <a:latin typeface="Bookman Old Style" panose="02050604050505020204" pitchFamily="18" charset="0"/>
              </a:rPr>
              <a:t>was picked as the governor of the colony.  Over the next several years over </a:t>
            </a:r>
            <a:r>
              <a:rPr lang="en-US" sz="4000" u="sng" dirty="0">
                <a:latin typeface="Bookman Old Style" panose="02050604050505020204" pitchFamily="18" charset="0"/>
              </a:rPr>
              <a:t>20,000</a:t>
            </a:r>
            <a:r>
              <a:rPr lang="en-US" sz="4000" dirty="0">
                <a:latin typeface="Bookman Old Style" panose="02050604050505020204" pitchFamily="18" charset="0"/>
              </a:rPr>
              <a:t> Puritan emigrants came to the Massachusetts Bay Colony.  This is known as the </a:t>
            </a:r>
            <a:r>
              <a:rPr lang="en-US" sz="4000" u="sng" dirty="0">
                <a:latin typeface="Bookman Old Style" panose="02050604050505020204" pitchFamily="18" charset="0"/>
              </a:rPr>
              <a:t>Great Puritan Migration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06DC2-8476-37A8-9B24-A468508DA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6" y="1000677"/>
            <a:ext cx="5703376" cy="44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7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E345B-139B-07E4-72D4-2499789A17A2}"/>
              </a:ext>
            </a:extLst>
          </p:cNvPr>
          <p:cNvSpPr txBox="1"/>
          <p:nvPr/>
        </p:nvSpPr>
        <p:spPr>
          <a:xfrm>
            <a:off x="126274" y="90882"/>
            <a:ext cx="11939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This new colony would be a </a:t>
            </a:r>
            <a:r>
              <a:rPr lang="en-US" sz="4000" u="sng" dirty="0">
                <a:latin typeface="Bookman Old Style" panose="02050604050505020204" pitchFamily="18" charset="0"/>
              </a:rPr>
              <a:t>commonwealth</a:t>
            </a:r>
            <a:r>
              <a:rPr lang="en-US" sz="4000" dirty="0">
                <a:latin typeface="Bookman Old Style" panose="02050604050505020204" pitchFamily="18" charset="0"/>
              </a:rPr>
              <a:t>, a community in which people work together for the </a:t>
            </a:r>
            <a:r>
              <a:rPr lang="en-US" sz="4000" u="sng" dirty="0">
                <a:latin typeface="Bookman Old Style" panose="02050604050505020204" pitchFamily="18" charset="0"/>
              </a:rPr>
              <a:t>good</a:t>
            </a:r>
            <a:r>
              <a:rPr lang="en-US" sz="4000" dirty="0">
                <a:latin typeface="Bookman Old Style" panose="02050604050505020204" pitchFamily="18" charset="0"/>
              </a:rPr>
              <a:t> of the whole.  Its rules and laws were based on Puritan beliefs.  They believed they had a </a:t>
            </a:r>
            <a:r>
              <a:rPr lang="en-US" sz="4000" u="sng" dirty="0">
                <a:latin typeface="Bookman Old Style" panose="02050604050505020204" pitchFamily="18" charset="0"/>
              </a:rPr>
              <a:t>covenant</a:t>
            </a:r>
            <a:r>
              <a:rPr lang="en-US" sz="4000" dirty="0">
                <a:latin typeface="Bookman Old Style" panose="02050604050505020204" pitchFamily="18" charset="0"/>
              </a:rPr>
              <a:t> with God to build a holy society.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3EB2A-1C8F-D93D-3783-D5926D6EA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34" y="3858577"/>
            <a:ext cx="4983432" cy="28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50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754</Words>
  <Application>Microsoft Office PowerPoint</Application>
  <PresentationFormat>Widescreen</PresentationFormat>
  <Paragraphs>37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14</cp:revision>
  <cp:lastPrinted>2023-11-08T21:08:57Z</cp:lastPrinted>
  <dcterms:created xsi:type="dcterms:W3CDTF">2023-11-07T20:26:49Z</dcterms:created>
  <dcterms:modified xsi:type="dcterms:W3CDTF">2023-11-10T12:08:16Z</dcterms:modified>
</cp:coreProperties>
</file>